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12" r:id="rId5"/>
    <p:sldId id="311" r:id="rId6"/>
    <p:sldId id="309" r:id="rId7"/>
    <p:sldId id="310" r:id="rId8"/>
    <p:sldId id="313" r:id="rId9"/>
    <p:sldId id="289" r:id="rId10"/>
    <p:sldId id="301" r:id="rId11"/>
    <p:sldId id="288" r:id="rId12"/>
    <p:sldId id="314" r:id="rId13"/>
    <p:sldId id="290" r:id="rId14"/>
    <p:sldId id="276" r:id="rId15"/>
    <p:sldId id="275" r:id="rId16"/>
    <p:sldId id="315" r:id="rId17"/>
    <p:sldId id="316" r:id="rId18"/>
    <p:sldId id="317" r:id="rId19"/>
    <p:sldId id="282" r:id="rId20"/>
    <p:sldId id="318" r:id="rId21"/>
    <p:sldId id="319" r:id="rId22"/>
    <p:sldId id="321" r:id="rId23"/>
    <p:sldId id="294" r:id="rId24"/>
    <p:sldId id="273" r:id="rId25"/>
    <p:sldId id="324" r:id="rId26"/>
    <p:sldId id="287" r:id="rId27"/>
    <p:sldId id="322" r:id="rId28"/>
    <p:sldId id="323" r:id="rId29"/>
    <p:sldId id="320" r:id="rId30"/>
    <p:sldId id="325" r:id="rId31"/>
    <p:sldId id="297" r:id="rId32"/>
    <p:sldId id="298" r:id="rId33"/>
    <p:sldId id="291" r:id="rId34"/>
    <p:sldId id="296" r:id="rId35"/>
    <p:sldId id="286" r:id="rId36"/>
    <p:sldId id="326" r:id="rId37"/>
    <p:sldId id="280" r:id="rId38"/>
    <p:sldId id="261" r:id="rId39"/>
    <p:sldId id="259" r:id="rId40"/>
    <p:sldId id="260" r:id="rId41"/>
    <p:sldId id="271" r:id="rId42"/>
    <p:sldId id="272" r:id="rId43"/>
    <p:sldId id="264" r:id="rId44"/>
    <p:sldId id="268" r:id="rId45"/>
    <p:sldId id="265" r:id="rId46"/>
    <p:sldId id="266" r:id="rId47"/>
    <p:sldId id="267" r:id="rId48"/>
    <p:sldId id="327" r:id="rId49"/>
    <p:sldId id="300" r:id="rId50"/>
    <p:sldId id="302" r:id="rId51"/>
    <p:sldId id="303" r:id="rId52"/>
    <p:sldId id="304" r:id="rId53"/>
    <p:sldId id="328" r:id="rId54"/>
    <p:sldId id="305" r:id="rId55"/>
    <p:sldId id="306" r:id="rId56"/>
    <p:sldId id="307" r:id="rId57"/>
    <p:sldId id="308" r:id="rId58"/>
    <p:sldId id="295" r:id="rId59"/>
    <p:sldId id="269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F906C0-D258-432F-AE72-03DBDA3E49B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EC82BA-3F9C-4FC8-9613-928D16C4A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klassrukovod/home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asyquizzy.ru/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creencast-o-matic.com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hyperlink" Target="http://nashol.com/2017040493886/ege-fizika-tipovie-testovie-zadaniya-25-variantov-zadanii-lukasheva-e-v-chistyakova-n-i-2017.html" TargetMode="External"/><Relationship Id="rId2" Type="http://schemas.openxmlformats.org/officeDocument/2006/relationships/hyperlink" Target="https://www.ilovepdf.com/ru/split_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hyperlink" Target="http://nashol.com/2017091396402/ege-fizika-30-variantov-demidova-m-u-2017.html" TargetMode="Externa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syera.ru/4331/metody-obucheniya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s://www.blogger.com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channel/UCDKufJOTpYLXusSrBJDccEw/videos?sort=p&amp;view=0&amp;shelf_id=5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nashol.com/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eng.ru/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ites.google.com/site/kolebaniyivoln/fotogalerea" TargetMode="External"/><Relationship Id="rId4" Type="http://schemas.openxmlformats.org/officeDocument/2006/relationships/hyperlink" Target="https://sites.google.com/site/magnetizm8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s://www.jimdo.com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ites.google.com/site/magn8kl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kosmorobot.jimdo.com/" TargetMode="Externa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astronomytravel.jimdo.com/" TargetMode="External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poverhnostnoenatazenie/" TargetMode="Externa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hyperlink" Target="https://sites.google.com/site/ctoumeetrobot/" TargetMode="Externa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proect2013fi/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irkrist.jimdo.com/" TargetMode="External"/><Relationship Id="rId4" Type="http://schemas.openxmlformats.org/officeDocument/2006/relationships/hyperlink" Target="https://sites.google.com/site/elektrostatika8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ites.google.com/site/niohem12/" TargetMode="External"/><Relationship Id="rId4" Type="http://schemas.openxmlformats.org/officeDocument/2006/relationships/hyperlink" Target="https://sites.google.com/site/muzandfiz/vvedenie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sites.google.com/site/klassrukovod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plansc40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hyperlink" Target="http://www.youblisher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calameo.com/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://www.docme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Дистанционная подготовка </a:t>
            </a:r>
          </a:p>
          <a:p>
            <a:pPr algn="ctr"/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ЕГЭ по физике</a:t>
            </a:r>
            <a:endParaRPr lang="ru-RU" sz="6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6021288"/>
            <a:ext cx="3152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Symbol"/>
              <a:buChar char="ã"/>
            </a:pP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Гученко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 Г.В.,</a:t>
            </a:r>
          </a:p>
          <a:p>
            <a:pPr marL="179388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МАОУ СОШ № 55, г. Пермь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3068960"/>
            <a:ext cx="2981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(из опыта работы)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9483" t="6897" b="27586"/>
          <a:stretch>
            <a:fillRect/>
          </a:stretch>
        </p:blipFill>
        <p:spPr bwMode="auto">
          <a:xfrm>
            <a:off x="251520" y="1412776"/>
            <a:ext cx="875465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130653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72816"/>
            <a:ext cx="79636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60648"/>
            <a:ext cx="18980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47864" y="404664"/>
            <a:ext cx="1042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 Гбайт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248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Какую информацию можно хранить в хранилищах?</a:t>
            </a:r>
            <a:endParaRPr lang="ru-RU" sz="32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980728"/>
            <a:ext cx="674518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Презентации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*.</a:t>
            </a:r>
            <a:r>
              <a:rPr lang="en-US" dirty="0" smtClean="0"/>
              <a:t>exe  </a:t>
            </a:r>
            <a:r>
              <a:rPr lang="ru-RU" dirty="0" smtClean="0"/>
              <a:t>файлы (исполняемые программы – тесты и дистрибутивы)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/>
              <a:t>видео к уроку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en-US" dirty="0" err="1" smtClean="0"/>
              <a:t>swf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gif-</a:t>
            </a:r>
            <a:r>
              <a:rPr lang="ru-RU" dirty="0" smtClean="0"/>
              <a:t>файлы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Фотографии, рисунки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Документы и технологические карты к урокам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Файлы рейтингов, созданных в электронных таблицах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Файлы в формате </a:t>
            </a:r>
            <a:r>
              <a:rPr lang="en-US" dirty="0" smtClean="0"/>
              <a:t>PDF</a:t>
            </a:r>
            <a:r>
              <a:rPr lang="ru-RU" dirty="0" smtClean="0"/>
              <a:t> (учебники, учебные пособия, тесты ЕГЭ)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Решения трудных задач в различных формах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4221088"/>
            <a:ext cx="6546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Преимущества: доступ к материалам отовсюду, в любое время.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   материалы не занимают память ПК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87423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43808" y="188640"/>
            <a:ext cx="4055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Хранилище материалов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99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2060848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https://sites.google.com/site/klassrukovod/home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640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Разделы сайта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03897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64088" y="116632"/>
            <a:ext cx="364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Главная страница и боковое меню</a:t>
            </a:r>
            <a:endParaRPr lang="ru-RU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1"/>
            <a:ext cx="4990013" cy="6653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868144" y="188640"/>
            <a:ext cx="302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Рейтинговая система</a:t>
            </a:r>
            <a:endParaRPr lang="ru-RU" sz="24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908720"/>
            <a:ext cx="21431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660232" y="5085184"/>
            <a:ext cx="211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AC0000"/>
                </a:solidFill>
              </a:rPr>
              <a:t>=SUM(B2:AA2)/AC2</a:t>
            </a:r>
            <a:endParaRPr lang="ru-RU" b="1" dirty="0">
              <a:solidFill>
                <a:srgbClr val="AC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29663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u="sng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Система: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Уроки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Коллективная и индивидуальная работа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онсультации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600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роекты </a:t>
            </a:r>
            <a:endParaRPr lang="ru-RU" sz="3600" dirty="0">
              <a:solidFill>
                <a:srgbClr val="A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7188"/>
          <a:stretch>
            <a:fillRect/>
          </a:stretch>
        </p:blipFill>
        <p:spPr bwMode="auto">
          <a:xfrm>
            <a:off x="107504" y="116632"/>
            <a:ext cx="2448272" cy="664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88640"/>
            <a:ext cx="4929342" cy="428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220072" y="4725144"/>
            <a:ext cx="1554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Презентации</a:t>
            </a:r>
            <a:endParaRPr lang="ru-RU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5949280"/>
            <a:ext cx="554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Какой материал может быть в дистанционном уроке?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04448" cy="6288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Форма обучения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это организованное взаимодействие обучающего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обучаемого.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Главным здесь является характер взаимодействия преподавателя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обучающегося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(или между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обучающимися)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ходе получения ими знаний и формирования умений и навыков.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обучения: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очная,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дистанционная,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самостоятельная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(под контролем преподавателя и без), лекция, семинар, практическое занятие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аудитории,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экскурсия, производственная практика, факультатив, консультация, зачет, экзамен, индивидуальная, фронтальная, индивидуально-групповая. Они могут быть направлены как на теоретическую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подготовку обучающихся,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например, лекция, семинар, экскурсия, конференция, «круглый стол», консультация, разные виды самостоятельной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 и на практическую: практические занятия, разные виды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проектирования.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7188"/>
          <a:stretch>
            <a:fillRect/>
          </a:stretch>
        </p:blipFill>
        <p:spPr bwMode="auto">
          <a:xfrm>
            <a:off x="107504" y="116632"/>
            <a:ext cx="2448272" cy="664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75856" y="5949280"/>
            <a:ext cx="554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Какой материал может быть в дистанционном уроке?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6632"/>
            <a:ext cx="3804788" cy="243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068960"/>
            <a:ext cx="3954959" cy="268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292080" y="2636912"/>
            <a:ext cx="241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Видео и изображения</a:t>
            </a:r>
            <a:endParaRPr lang="ru-RU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7188"/>
          <a:stretch>
            <a:fillRect/>
          </a:stretch>
        </p:blipFill>
        <p:spPr bwMode="auto">
          <a:xfrm>
            <a:off x="107504" y="116632"/>
            <a:ext cx="2448272" cy="664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75856" y="5949280"/>
            <a:ext cx="554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Какой материал может быть в дистанционном уроке?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21812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88640"/>
            <a:ext cx="32385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635896" y="2708920"/>
            <a:ext cx="5048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Ссылки на учебные пособия (задания в них)</a:t>
            </a:r>
            <a:endParaRPr lang="ru-RU" sz="20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068960"/>
            <a:ext cx="2160240" cy="92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501008"/>
            <a:ext cx="3077613" cy="171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93699" y="5157192"/>
            <a:ext cx="513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Виртуальные лабораторные работы и модели</a:t>
            </a:r>
            <a:endParaRPr lang="ru-RU" sz="20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3" y="4077072"/>
            <a:ext cx="207891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7188"/>
          <a:stretch>
            <a:fillRect/>
          </a:stretch>
        </p:blipFill>
        <p:spPr bwMode="auto">
          <a:xfrm>
            <a:off x="107504" y="116632"/>
            <a:ext cx="2448272" cy="664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88640"/>
            <a:ext cx="2009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628800"/>
            <a:ext cx="598289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652120" y="1124744"/>
            <a:ext cx="1978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Пример теста</a:t>
            </a:r>
            <a:endParaRPr lang="ru-RU" sz="24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857250"/>
            <a:ext cx="90662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188640"/>
            <a:ext cx="184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endParaRPr lang="ru-RU" sz="32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132856"/>
            <a:ext cx="246678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7" y="908720"/>
            <a:ext cx="251779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16632"/>
            <a:ext cx="5293348" cy="59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84784"/>
            <a:ext cx="57245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188640"/>
            <a:ext cx="2991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6"/>
              </a:rPr>
              <a:t>http://easyquizzy.ru/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6309320"/>
            <a:ext cx="554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Какой материал может быть в дистанционном уроке?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27784" y="188640"/>
            <a:ext cx="4317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Тесты и задачи (в том числе – разбор)</a:t>
            </a:r>
            <a:endParaRPr lang="ru-RU" sz="20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384110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852936"/>
            <a:ext cx="43982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5776149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5445224"/>
            <a:ext cx="4538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hlinkClick r:id="rId3"/>
              </a:rPr>
              <a:t>https://screencast-o-matic.com/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67665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4437112"/>
            <a:ext cx="2807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Создание видео с экрана.</a:t>
            </a:r>
          </a:p>
          <a:p>
            <a:r>
              <a:rPr lang="ru-RU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С комментариями</a:t>
            </a:r>
            <a:endParaRPr lang="ru-RU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76140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88640"/>
            <a:ext cx="4896544" cy="292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1772816"/>
            <a:ext cx="1969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Блок Тесты к ЕГЭ</a:t>
            </a:r>
            <a:endParaRPr lang="ru-RU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3140968"/>
            <a:ext cx="3600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Прикрепленные к странице тесты </a:t>
            </a:r>
          </a:p>
          <a:p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(открываются в окне браузера)</a:t>
            </a:r>
            <a:endParaRPr lang="ru-RU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61048"/>
            <a:ext cx="3528392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060848"/>
            <a:ext cx="3792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www.ilovepdf.com/ru/split_pdf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116632"/>
            <a:ext cx="3220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Для разделения тестов из </a:t>
            </a:r>
          </a:p>
          <a:p>
            <a:pPr algn="ctr"/>
            <a:r>
              <a:rPr lang="ru-RU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сборников используем сервис</a:t>
            </a:r>
            <a:endParaRPr lang="ru-RU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052736"/>
            <a:ext cx="5257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92896"/>
            <a:ext cx="17907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49411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nashol.com/2017091396402/ege-fizika-30-variantov-demidova-m-u-2017.html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996952"/>
            <a:ext cx="17811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355976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nashol.com/2017040493886/ege-fizika-tipovie-testovie-zadaniya-25-variantov-zadanii-lukasheva-e-v-chistyakova-n-i-2017.html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6" y="5949280"/>
            <a:ext cx="554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Какой материал может быть в дистанционном уроке?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2664296" cy="43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707904" y="188640"/>
            <a:ext cx="45466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Отдельные страницы посвящены</a:t>
            </a:r>
          </a:p>
          <a:p>
            <a:pPr algn="ctr"/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 разделам астрономии</a:t>
            </a:r>
            <a:endParaRPr lang="ru-RU" sz="24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268760"/>
            <a:ext cx="3597029" cy="443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tooltip="Методы обучения"/>
              </a:rPr>
              <a:t>Метод обучения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предполагает прежде всего цель учителя и его деятельность имеющимися у него средствами. В результате возникает цель ученика и его деятельность имеющимися у него средствами»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564904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err="1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Общедидактическими</a:t>
            </a:r>
            <a:r>
              <a:rPr lang="ru-RU" sz="3200" b="1" i="1" dirty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методами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являются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объяснительно-иллюстративный,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репродуктивный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(воспроизведение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проблемное изложение,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частично-поисковый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(эвристический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исследовательский.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4240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Как организуется работа?</a:t>
            </a:r>
            <a:endParaRPr lang="ru-RU" sz="28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9053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908720"/>
            <a:ext cx="4525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Сайт – продолжение урока.  Нам не страшен карантин…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5328592" cy="640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338138"/>
            <a:ext cx="8123237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7560840" cy="3984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504" y="188640"/>
            <a:ext cx="5036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Совместная работа над </a:t>
            </a:r>
            <a:r>
              <a:rPr lang="ru-RU" sz="24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документами</a:t>
            </a:r>
            <a:endParaRPr lang="ru-RU" sz="24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932040" cy="413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052736"/>
            <a:ext cx="4860032" cy="381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365104"/>
            <a:ext cx="4752528" cy="237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3075782" cy="153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55776" y="404664"/>
            <a:ext cx="3114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Чаты и </a:t>
            </a:r>
            <a:r>
              <a:rPr lang="en-US" sz="4000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Skype</a:t>
            </a:r>
            <a:endParaRPr lang="ru-RU" sz="4000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2973486" cy="495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5566386" cy="63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60198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08720"/>
            <a:ext cx="386715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2996952"/>
            <a:ext cx="429970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Самостоятельная работа и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под контролем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преподавателя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16633"/>
            <a:ext cx="5472608" cy="41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56992"/>
            <a:ext cx="39147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96136" y="188640"/>
            <a:ext cx="3144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Ресурсы ИНТЕРНЕТ</a:t>
            </a:r>
            <a:endParaRPr lang="ru-RU" sz="2400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47000">
              <a:schemeClr val="accent1">
                <a:alpha val="78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876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Блоги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сайты?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8640"/>
            <a:ext cx="42672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4709434" cy="240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4509120"/>
            <a:ext cx="2696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www.blogger.com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573016"/>
            <a:ext cx="546666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188640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8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256587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564904"/>
            <a:ext cx="6361671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57332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4"/>
              </a:rPr>
              <a:t>https://www.youtube.com/channel/UCDKufJOTpYLXusSrBJDccEw/videos?sort=p&amp;view=0&amp;shelf_id=5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99678" y="116632"/>
            <a:ext cx="3144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Ресурсы ИНТЕРНЕТ</a:t>
            </a:r>
            <a:endParaRPr lang="ru-RU" sz="2400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104187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96136" y="188640"/>
            <a:ext cx="3144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Ресурсы ИНТЕРНЕТ</a:t>
            </a:r>
            <a:endParaRPr lang="ru-RU" sz="2400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39"/>
            <a:ext cx="6768752" cy="541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96136" y="188640"/>
            <a:ext cx="3144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C0000"/>
                </a:solidFill>
                <a:latin typeface="Times New Roman" pitchFamily="18" charset="0"/>
                <a:cs typeface="Times New Roman" pitchFamily="18" charset="0"/>
              </a:rPr>
              <a:t>Ресурсы ИНТЕРНЕТ</a:t>
            </a:r>
            <a:endParaRPr lang="ru-RU" sz="2400" b="1" dirty="0">
              <a:solidFill>
                <a:srgbClr val="A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16633"/>
            <a:ext cx="4248472" cy="10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181056" y="188640"/>
            <a:ext cx="39629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hlinkClick r:id="rId3"/>
              </a:rPr>
              <a:t>http://nashol.com/</a:t>
            </a:r>
            <a:endParaRPr lang="ru-RU" sz="3600" dirty="0" smtClean="0"/>
          </a:p>
          <a:p>
            <a:endParaRPr lang="ru-RU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196752"/>
            <a:ext cx="6563718" cy="544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781636" cy="671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50673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64089" y="188640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http://www.alleng.ru/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831879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650" y="404664"/>
            <a:ext cx="8524409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8"/>
            <a:ext cx="8351837" cy="678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60648"/>
            <a:ext cx="4815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3200" b="1" dirty="0">
              <a:solidFill>
                <a:srgbClr val="A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988840"/>
            <a:ext cx="79373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Готовимся к ЕГЭ «смолоду»…</a:t>
            </a:r>
            <a:endParaRPr lang="ru-RU" sz="4400" b="1" dirty="0">
              <a:solidFill>
                <a:srgbClr val="A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https://gatchina.life/uploads/posts/2017-05/1495186244_170519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gatchina.life/uploads/posts/2017-05/1495186244_170519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1495186244_170519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429000"/>
            <a:ext cx="6381750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4969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6058759" cy="348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780928"/>
            <a:ext cx="5767760" cy="394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3968" y="2348880"/>
            <a:ext cx="4502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https://sites.google.com/site/magnetizm8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sites.google.com/site/kolebaniyivoln/fotogalerea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4320480" cy="200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188640"/>
            <a:ext cx="5077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Платформа для создания сайтов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340768"/>
            <a:ext cx="3992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hlinkClick r:id="rId3"/>
              </a:rPr>
              <a:t>https://</a:t>
            </a:r>
            <a:r>
              <a:rPr lang="en-US" sz="2800" dirty="0" smtClean="0">
                <a:hlinkClick r:id="rId3"/>
              </a:rPr>
              <a:t>sites.google.com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3717032"/>
            <a:ext cx="3758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https://www.jimdo.com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509120"/>
            <a:ext cx="528660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C00000"/>
          </a:solidFill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1"/>
            <a:ext cx="5832648" cy="351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576036"/>
            <a:ext cx="5949478" cy="406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88024" y="1772816"/>
            <a:ext cx="4142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https://sites.google.com/site/magn8kl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1"/>
            <a:ext cx="5112568" cy="371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08104" y="332656"/>
            <a:ext cx="3328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https://kosmorobot.jimdo.com/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132856"/>
            <a:ext cx="6245448" cy="454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6309320"/>
            <a:ext cx="3730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https://astronomytravel.jimdo.com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54046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67744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https://sites.google.com/site/poverhnostnoenatazenie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3400" y="260648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https://sites.google.com/site/ctoumeetrobot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" y="1000125"/>
            <a:ext cx="81153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8640"/>
            <a:ext cx="5904656" cy="561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6093296"/>
            <a:ext cx="4612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https://sites.google.com/site/proect2013fi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267549" cy="477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492896"/>
            <a:ext cx="8205936" cy="406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779912" y="1772816"/>
            <a:ext cx="514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https://sites.google.com/site/elektrostatika8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404664"/>
            <a:ext cx="2915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https://mirkrist.jimdo.com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18091" cy="385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060848"/>
            <a:ext cx="6277794" cy="450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sites.google.com/site/muzandfiz/vvedenie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332656"/>
            <a:ext cx="4291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https://sites.google.com/site/niohem12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7663"/>
            <a:ext cx="8228013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6401" y="476672"/>
            <a:ext cx="74117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мы будем учить сегодня так,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мы учили вчера,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украдем у наших детей завтра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2924944"/>
            <a:ext cx="174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Дьюи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8467"/>
          <a:stretch>
            <a:fillRect/>
          </a:stretch>
        </p:blipFill>
        <p:spPr bwMode="auto">
          <a:xfrm>
            <a:off x="395536" y="476672"/>
            <a:ext cx="813716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55034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https://sites.google.com/site/klassrukovod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854716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C00000"/>
          </a:solidFill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1209675"/>
            <a:ext cx="88487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3768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https://sites.google.com/site/plansc40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C00000"/>
          </a:solidFill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4415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Хранилище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материалов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692696"/>
            <a:ext cx="3691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http://www.youblisher.com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96752"/>
            <a:ext cx="24003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908720"/>
            <a:ext cx="342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http://www.docme.ru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12776"/>
            <a:ext cx="19621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11760" y="2708920"/>
            <a:ext cx="40030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http://ru.calameo.com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284984"/>
            <a:ext cx="224175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9512" y="0"/>
            <a:ext cx="45719" cy="6858000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2687166" cy="89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0648"/>
            <a:ext cx="5696504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0"/>
            <a:ext cx="4415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Хранилище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материалов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45719" cy="6858000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7584" y="256490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10-25 Гбайт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446</TotalTime>
  <Words>437</Words>
  <Application>Microsoft Office PowerPoint</Application>
  <PresentationFormat>Экран (4:3)</PresentationFormat>
  <Paragraphs>113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86</cp:revision>
  <dcterms:created xsi:type="dcterms:W3CDTF">2017-12-18T16:31:01Z</dcterms:created>
  <dcterms:modified xsi:type="dcterms:W3CDTF">2018-01-23T21:22:10Z</dcterms:modified>
</cp:coreProperties>
</file>